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87" r:id="rId20"/>
    <p:sldId id="288" r:id="rId21"/>
    <p:sldId id="289" r:id="rId22"/>
    <p:sldId id="274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86" r:id="rId32"/>
    <p:sldId id="283" r:id="rId33"/>
    <p:sldId id="284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E4664-C8A3-4279-80FD-EB6952A7217D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5AE94-BDD9-434B-AC56-74BA9CF87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4E39-F93A-4A03-B6C4-D1D8B67729F9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D1ABD-B7F1-4747-90FD-AEE787622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018F9-DF15-46DD-9E9E-F381F61460F2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88F5F-DB34-4595-9D67-FFBA27385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922D0-12BE-47EA-9A96-4632F8E750A6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316B7-7647-4C3F-96AF-246194BC33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EBABE-F20A-4217-BAB9-AC04272B35E6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71AAE-3323-4823-BCCB-BA72FB9EF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AED14-73E8-4E1B-8B1E-7E3B872B81A7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8561-2A9F-45D7-8C1E-E6BDE49CB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8F281-D890-4429-94EA-EEA86E690E55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C54CA-37CF-4E3A-A7C9-697C9BC5E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5A23D-F65F-4353-A089-7C6347ACD837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88D72-F6F7-46D3-BB7E-E2F20C90F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6D4FF-A804-45B2-91BD-1343E7C0E3EA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D756-ABCA-41FD-AA1A-F00377A64E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21822-F1D5-40B4-BA0E-9E6396757C72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E0D87-FF31-4F67-97F5-CE02D61EF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1A7D3-3F81-4E5A-9910-313D8CD012E6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F0D65-F8EA-4D20-A806-C2721D9C6D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0351DD-C1CE-4ADE-BD75-8474BB73773D}" type="datetimeFigureOut">
              <a:rPr lang="ru-RU"/>
              <a:pPr>
                <a:defRPr/>
              </a:pPr>
              <a:t>20.03.2025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EB93A6B-3739-4C0A-AFAE-900FEB8978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2%D0%BD%D1%83%D1%82%D1%80%D0%B5%D0%BD%D0%BD%D0%B5%D0%B5_%D0%BE%D1%82%D1%80%D0%B0%D0%B6%D0%B5%D0%BD%D0%B8%D0%B5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32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u="sng" dirty="0" smtClean="0"/>
              <a:t>Тема</a:t>
            </a:r>
            <a:r>
              <a:rPr lang="ru-RU" sz="3200" b="1" dirty="0" smtClean="0"/>
              <a:t>: Проблемы защиты информации в волоконно-оптических </a:t>
            </a:r>
            <a:r>
              <a:rPr lang="ru-RU" sz="3200" b="1" smtClean="0"/>
              <a:t>системах передачи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13314" name="Содержимое 2"/>
          <p:cNvSpPr>
            <a:spLocks noGrp="1"/>
          </p:cNvSpPr>
          <p:nvPr>
            <p:ph idx="1"/>
          </p:nvPr>
        </p:nvSpPr>
        <p:spPr>
          <a:xfrm>
            <a:off x="0" y="1916113"/>
            <a:ext cx="9144000" cy="49418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	</a:t>
            </a:r>
            <a:r>
              <a:rPr lang="ru-RU" b="1" u="sng" smtClean="0"/>
              <a:t>Учебные вопросы</a:t>
            </a:r>
            <a:r>
              <a:rPr lang="ru-RU" b="1" smtClean="0"/>
              <a:t>:</a:t>
            </a:r>
          </a:p>
          <a:p>
            <a:r>
              <a:rPr lang="ru-RU" b="1" smtClean="0"/>
              <a:t>1. Общее состояние проблемы.</a:t>
            </a:r>
            <a:endParaRPr lang="ru-RU" smtClean="0"/>
          </a:p>
          <a:p>
            <a:r>
              <a:rPr lang="ru-RU" b="1" smtClean="0"/>
              <a:t>2. Методы подсоединения к оптоволокну.</a:t>
            </a:r>
            <a:endParaRPr lang="ru-RU" smtClean="0"/>
          </a:p>
          <a:p>
            <a:r>
              <a:rPr lang="ru-RU" b="1" smtClean="0"/>
              <a:t>3. Варианты действий при несанкционирован- ном подсоединении к оптоволокну.</a:t>
            </a:r>
            <a:endParaRPr lang="ru-RU" smtClean="0"/>
          </a:p>
          <a:p>
            <a:r>
              <a:rPr lang="ru-RU" b="1" smtClean="0"/>
              <a:t>4. Защита от подключений.</a:t>
            </a:r>
            <a:endParaRPr lang="ru-RU" smtClean="0"/>
          </a:p>
          <a:p>
            <a:pPr>
              <a:buFont typeface="Arial" charset="0"/>
              <a:buNone/>
            </a:pPr>
            <a:endParaRPr lang="ru-RU" b="1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800" b="1" smtClean="0"/>
              <a:t>Макросгиб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000" smtClean="0"/>
              <a:t>	Для каждого типа волокна существует минимально допустимый радиус изгиба. Это свойство также может использоваться для съ</a:t>
            </a:r>
            <a:r>
              <a:rPr lang="ru-RU" sz="2000" smtClean="0">
                <a:latin typeface="Arial" charset="0"/>
              </a:rPr>
              <a:t>ё</a:t>
            </a:r>
            <a:r>
              <a:rPr lang="ru-RU" sz="2000" smtClean="0"/>
              <a:t>ма информации. Если волокно сгибается при меньшем радиусе, то возможен пропуск света, достаточный для съ</a:t>
            </a:r>
            <a:r>
              <a:rPr lang="ru-RU" sz="2000" smtClean="0">
                <a:latin typeface="Arial" charset="0"/>
              </a:rPr>
              <a:t>ё</a:t>
            </a:r>
            <a:r>
              <a:rPr lang="ru-RU" sz="2000" smtClean="0"/>
              <a:t>ма информации. Обычно минимальный радиус изгиба одномодового волокна составляет 6.5-7.5 см, за исключением волокна специального типа. Многомодовое волокно может быть изогнуто до 3.8 см.</a:t>
            </a:r>
          </a:p>
          <a:p>
            <a:pPr algn="just">
              <a:buFont typeface="Arial" charset="0"/>
              <a:buNone/>
            </a:pPr>
            <a:endParaRPr lang="ru-RU" sz="2000" smtClean="0"/>
          </a:p>
          <a:p>
            <a:pPr>
              <a:buFont typeface="Arial" charset="0"/>
              <a:buNone/>
            </a:pPr>
            <a:endParaRPr lang="ru-RU" sz="2200" smtClean="0"/>
          </a:p>
        </p:txBody>
      </p:sp>
      <p:pic>
        <p:nvPicPr>
          <p:cNvPr id="22531" name="Рисунок 3" descr="http://habrastorage.org/storage2/302/115/06e/30211506edacab3b5587f4b248abf1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141663"/>
            <a:ext cx="734377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1475"/>
          </a:xfrm>
        </p:spPr>
        <p:txBody>
          <a:bodyPr/>
          <a:lstStyle/>
          <a:p>
            <a:r>
              <a:rPr lang="ru-RU" sz="3600" b="1" smtClean="0"/>
              <a:t>Оптическое расщепление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	Оптоволокно вставляется в сплиттер, кото- рый отводит часть оптического сигнала. Этот метод является интрузивным, посколь- ку требует разрезания волокна, что вызовет срабатывание тревоги. Однако, необнару- женное подключение такого типа может р</a:t>
            </a:r>
            <a:r>
              <a:rPr lang="ru-RU" smtClean="0">
                <a:latin typeface="Arial" charset="0"/>
              </a:rPr>
              <a:t>а</a:t>
            </a:r>
            <a:r>
              <a:rPr lang="ru-RU" smtClean="0"/>
              <a:t>ботать годами.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Использование неоднородных волн</a:t>
            </a: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	Данный способ используется для перехвата сигнала от волокна-источника в волокно-приёмник посредством аккуратной полиро- вки оболочек до поверхности ядра и затем их совмещения. Это позволяет некоторой части сигнала проникать во второе волокно. Данный способ трудновыполним в полевых условиях.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smtClean="0"/>
              <a:t>V</a:t>
            </a:r>
            <a:r>
              <a:rPr lang="ru-RU" sz="3200" b="1" smtClean="0"/>
              <a:t>-образный вырез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	V-образный вырез – это специальная выем- ка в оболочке волокна близкая к ядру, сде- ланная таким образом, что угол между све- том, распространяющимся в волокне и про- екцией V-выреза больше, чем критический. Это вызывает полное внутреннее отраже- ние, при котором часть света будет уходить из основного волокна через оболочку и V-образный вырез.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/>
            </a:r>
            <a:br>
              <a:rPr lang="ru-RU" sz="3200" b="1" smtClean="0"/>
            </a:br>
            <a:r>
              <a:rPr lang="ru-RU" sz="3200" b="1" smtClean="0"/>
              <a:t>Рассеяние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	На ядре волокна создаётся решётка Брэгга, с её помощью достигается отражение части сигнала с волокна. Это достигается наложе- нием и интерференцией УФ лучей, создава- емых лазером с УФ возбуждением.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Оценка потерь в оптоволокне на изгиб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1438"/>
            <a:ext cx="8964613" cy="551656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	Для точной оценки потерь при сгибании оптоволо- кна используется полновекторный частотный решатель Максвелла, основанный на методе конечных элементов высокого порядка и допускающий адаптацию граничных условий — растягивающегося идеально согласованного слоя. Известны векторные расчёты констант распространения и электрических полей мод в изогнутых волноводах. Потери при сгибе рассчитываются на основе мнимой части константы распространения фундаментальной моды. Общие потери получают сложением потерь ортогональной и базовой моды. Результаты, полу-ченные данным способом, достаточно точны и мо-гут быть проверены</a:t>
            </a:r>
            <a:r>
              <a:rPr lang="ru-RU" sz="3000" smtClean="0">
                <a:latin typeface="Arial" charset="0"/>
              </a:rPr>
              <a:t> на практике</a:t>
            </a:r>
            <a:r>
              <a:rPr lang="ru-RU" sz="30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 fontScale="90000"/>
          </a:bodyPr>
          <a:lstStyle/>
          <a:p>
            <a:r>
              <a:rPr lang="ru-RU" sz="2200" b="1" smtClean="0"/>
              <a:t>Численная оценка потер</a:t>
            </a:r>
            <a:r>
              <a:rPr lang="ru-RU" sz="2200" b="1" smtClean="0">
                <a:latin typeface="Arial" charset="0"/>
              </a:rPr>
              <a:t>ь</a:t>
            </a:r>
            <a:r>
              <a:rPr lang="ru-RU" sz="2200" b="1" smtClean="0"/>
              <a:t> на изгибе, как функции от радиуса изгиба</a:t>
            </a:r>
            <a:endParaRPr lang="ru-RU" sz="2200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1800" smtClean="0"/>
              <a:t>	Рисунок  представляет собой выраженную в числах потерю на сгибе как функцию радиуса изгиба волокна метровой длины. Наблюдается логарифмическая зависимость потерь относительно радиуса изгиба. Для небольших радиусов изгиба ( ρ &lt; 10 mm ), потери превышают 40 dB/м. При обычных радиусах изгиба ( ρ &gt; 15 mm) потери составляют меньше чем 1 dB/м.</a:t>
            </a:r>
          </a:p>
          <a:p>
            <a:pPr>
              <a:buFont typeface="Arial" charset="0"/>
              <a:buNone/>
            </a:pPr>
            <a:endParaRPr lang="ru-RU" sz="1800" smtClean="0"/>
          </a:p>
          <a:p>
            <a:pPr>
              <a:buFont typeface="Arial" charset="0"/>
              <a:buNone/>
            </a:pPr>
            <a:endParaRPr lang="ru-RU" sz="2000" smtClean="0"/>
          </a:p>
        </p:txBody>
      </p:sp>
      <p:pic>
        <p:nvPicPr>
          <p:cNvPr id="28675" name="Рисунок 3" descr="http://habrastorage.org/storage2/3a7/fd6/6e5/3a7fd66e56428c6e18785e5d16cecf9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5400"/>
            <a:ext cx="8964613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962"/>
          </a:xfrm>
        </p:spPr>
        <p:txBody>
          <a:bodyPr/>
          <a:lstStyle/>
          <a:p>
            <a:r>
              <a:rPr lang="ru-RU" sz="3600" b="1" u="sng" smtClean="0"/>
              <a:t>3-й вопрос</a:t>
            </a:r>
            <a:r>
              <a:rPr lang="ru-RU" sz="3600" b="1" smtClean="0"/>
              <a:t>: Варианты действий при несанкционированном подсоединении к оптоволокну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0" y="2420938"/>
            <a:ext cx="9144000" cy="4437062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Схема для подсоединения к волокну методом изгиба.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Последовательность действий при подсоединении.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Описание работы схемы.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Возможные действия при прослушке.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Схема подсоединения с удалённой обработкой.</a:t>
            </a:r>
          </a:p>
          <a:p>
            <a:pPr marL="457200" indent="-457200">
              <a:buFont typeface="Arial" charset="0"/>
              <a:buAutoNum type="arabicPeriod"/>
            </a:pPr>
            <a:r>
              <a:rPr lang="ru-RU" sz="2800" b="1" smtClean="0"/>
              <a:t>Актуальность подсоединения с удалённой обработкой.</a:t>
            </a:r>
          </a:p>
          <a:p>
            <a:pPr marL="457200" indent="-457200">
              <a:buFont typeface="Arial" charset="0"/>
              <a:buAutoNum type="arabicPeriod" startAt="7"/>
            </a:pPr>
            <a:r>
              <a:rPr lang="ru-RU" sz="2800" b="1" smtClean="0"/>
              <a:t>Подсоединение к сети передачи данных.</a:t>
            </a:r>
          </a:p>
          <a:p>
            <a:pPr marL="457200" indent="-457200"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2400" b="1" smtClean="0"/>
              <a:t>Схема для подсоединения к волокну методом изгиба</a:t>
            </a:r>
            <a:endParaRPr lang="ru-RU" sz="2400" smtClean="0"/>
          </a:p>
        </p:txBody>
      </p:sp>
      <p:pic>
        <p:nvPicPr>
          <p:cNvPr id="30722" name="Содержимое 3" descr="http://habrastorage.org/storage2/547/31e/8e1/54731e8e1e0dfc38aa61fbd1dd3b926c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08050"/>
            <a:ext cx="9144000" cy="594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Основные понятия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err="1"/>
              <a:t>Каплер</a:t>
            </a:r>
            <a:r>
              <a:rPr lang="ru-RU" dirty="0"/>
              <a:t> в волокне — это устройство, которое разделяет, маршрутизирует или объединяет несколько оптических сигналов.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Оптоволоконный </a:t>
            </a:r>
            <a:r>
              <a:rPr lang="ru-RU" dirty="0" err="1"/>
              <a:t>медиаконвертер</a:t>
            </a:r>
            <a:r>
              <a:rPr lang="ru-RU" dirty="0"/>
              <a:t> - это простое сетевое устройство, которое позволяет соединять два разнородных типа носителей, таких как витая пара, с помощью волоконно-оптического кабеля.</a:t>
            </a:r>
          </a:p>
        </p:txBody>
      </p:sp>
    </p:spTree>
    <p:extLst>
      <p:ext uri="{BB962C8B-B14F-4D97-AF65-F5344CB8AC3E}">
        <p14:creationId xmlns:p14="http://schemas.microsoft.com/office/powerpoint/2010/main" val="58141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Литература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1. Системы радиосвязи: Учебник для ВУЗов </a:t>
            </a:r>
            <a:r>
              <a:rPr lang="en-US" dirty="0" smtClean="0"/>
              <a:t>/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Калашников</a:t>
            </a:r>
            <a:r>
              <a:rPr lang="en-US" dirty="0" smtClean="0"/>
              <a:t> </a:t>
            </a:r>
            <a:r>
              <a:rPr lang="ru-RU" dirty="0" smtClean="0"/>
              <a:t>Н.И. и др., М: Радио и связь, 1988. -  350 с.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2. Цифровые волоконно-оптические системы передачи: учебник для </a:t>
            </a:r>
            <a:r>
              <a:rPr lang="ru-RU" dirty="0" err="1" smtClean="0"/>
              <a:t>ВВУЗов</a:t>
            </a:r>
            <a:r>
              <a:rPr lang="ru-RU" dirty="0" smtClean="0"/>
              <a:t> </a:t>
            </a:r>
            <a:r>
              <a:rPr lang="en-US" dirty="0" smtClean="0"/>
              <a:t>/</a:t>
            </a:r>
            <a:r>
              <a:rPr lang="ru-RU" dirty="0" smtClean="0"/>
              <a:t> </a:t>
            </a:r>
            <a:r>
              <a:rPr lang="ru-RU" dirty="0" err="1" smtClean="0"/>
              <a:t>Башта</a:t>
            </a:r>
            <a:r>
              <a:rPr lang="ru-RU" dirty="0" smtClean="0"/>
              <a:t> Ю.Н., Ставрополь: СВВИУС, 1999. – 470 с.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3. Физические основы волоконной оптики: учебное пособие</a:t>
            </a:r>
            <a:r>
              <a:rPr lang="en-US" dirty="0" smtClean="0"/>
              <a:t> /</a:t>
            </a:r>
            <a:r>
              <a:rPr lang="ru-RU" dirty="0" smtClean="0"/>
              <a:t> В.Ф. Лопатин, Е.Н. Мищенко. – Ростов н</a:t>
            </a:r>
            <a:r>
              <a:rPr lang="en-US" dirty="0" smtClean="0"/>
              <a:t>/</a:t>
            </a:r>
            <a:r>
              <a:rPr lang="ru-RU" dirty="0" smtClean="0"/>
              <a:t>Д: РВИ РВ, 2006. – 168 с.: ил.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/>
          <a:lstStyle/>
          <a:p>
            <a:r>
              <a:rPr lang="ru-RU" b="1" dirty="0" err="1"/>
              <a:t>Wireshark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 err="1"/>
              <a:t>Wireshark</a:t>
            </a:r>
            <a:r>
              <a:rPr lang="ru-RU" sz="3600" dirty="0"/>
              <a:t> — это программа для анализа сетевого трафика. </a:t>
            </a:r>
            <a:r>
              <a:rPr lang="ru-RU" sz="3600" dirty="0" smtClean="0"/>
              <a:t>Она </a:t>
            </a:r>
            <a:r>
              <a:rPr lang="ru-RU" sz="3600" dirty="0"/>
              <a:t>позволяет увидеть все пакеты данных, которые проходят через сеть, и анализировать их содержимое. </a:t>
            </a:r>
          </a:p>
          <a:p>
            <a:pPr marL="0" indent="0" algn="just">
              <a:buNone/>
            </a:pPr>
            <a:r>
              <a:rPr lang="ru-RU" sz="3600" b="1" dirty="0" err="1" smtClean="0"/>
              <a:t>Wireshark</a:t>
            </a:r>
            <a:r>
              <a:rPr lang="ru-RU" sz="3600" dirty="0" smtClean="0"/>
              <a:t> </a:t>
            </a:r>
            <a:r>
              <a:rPr lang="ru-RU" sz="3600" dirty="0"/>
              <a:t>может использоваться для различных целей, включая отладку сетевых протоколов, поиск уязвимостей и обнаружение атак на </a:t>
            </a:r>
            <a:r>
              <a:rPr lang="ru-RU" sz="3600" dirty="0" smtClean="0"/>
              <a:t>информационную </a:t>
            </a:r>
            <a:r>
              <a:rPr lang="ru-RU" sz="3600" dirty="0"/>
              <a:t>систему. </a:t>
            </a:r>
          </a:p>
        </p:txBody>
      </p:sp>
    </p:spTree>
    <p:extLst>
      <p:ext uri="{BB962C8B-B14F-4D97-AF65-F5344CB8AC3E}">
        <p14:creationId xmlns:p14="http://schemas.microsoft.com/office/powerpoint/2010/main" val="40984613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692696"/>
          </a:xfrm>
        </p:spPr>
        <p:txBody>
          <a:bodyPr/>
          <a:lstStyle/>
          <a:p>
            <a:r>
              <a:rPr lang="ru-RU" sz="3200" b="1" dirty="0"/>
              <a:t>Некоторые возможности программы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- захват </a:t>
            </a:r>
            <a:r>
              <a:rPr lang="ru-RU" dirty="0"/>
              <a:t>пакетов в режиме реального времени с любого сетевого интерфейса; </a:t>
            </a:r>
          </a:p>
          <a:p>
            <a:pPr marL="0" indent="0">
              <a:buNone/>
            </a:pPr>
            <a:r>
              <a:rPr lang="ru-RU" dirty="0" smtClean="0"/>
              <a:t>- глубокий </a:t>
            </a:r>
            <a:r>
              <a:rPr lang="ru-RU" dirty="0"/>
              <a:t>анализ сотен сетевых протоколов; </a:t>
            </a:r>
          </a:p>
          <a:p>
            <a:pPr marL="0" indent="0">
              <a:buNone/>
            </a:pPr>
            <a:r>
              <a:rPr lang="ru-RU" dirty="0" smtClean="0"/>
              <a:t>-</a:t>
            </a:r>
            <a:r>
              <a:rPr lang="ru-RU" dirty="0"/>
              <a:t> </a:t>
            </a:r>
            <a:r>
              <a:rPr lang="ru-RU" dirty="0" smtClean="0"/>
              <a:t>мощная </a:t>
            </a:r>
            <a:r>
              <a:rPr lang="ru-RU" dirty="0"/>
              <a:t>система фильтрации пакетов; </a:t>
            </a:r>
          </a:p>
          <a:p>
            <a:pPr marL="0" indent="0">
              <a:buNone/>
            </a:pPr>
            <a:r>
              <a:rPr lang="ru-RU" dirty="0" smtClean="0"/>
              <a:t>- возможность </a:t>
            </a:r>
            <a:r>
              <a:rPr lang="ru-RU" dirty="0"/>
              <a:t>чтения и записи множества форматов файлов захвата; </a:t>
            </a:r>
          </a:p>
          <a:p>
            <a:pPr marL="0" indent="0">
              <a:buNone/>
            </a:pPr>
            <a:r>
              <a:rPr lang="ru-RU" dirty="0" smtClean="0"/>
              <a:t>- восстановление </a:t>
            </a:r>
            <a:r>
              <a:rPr lang="ru-RU" dirty="0"/>
              <a:t>сессий TCP и HTTP; </a:t>
            </a:r>
          </a:p>
          <a:p>
            <a:pPr marL="0" indent="0">
              <a:buNone/>
            </a:pPr>
            <a:r>
              <a:rPr lang="ru-RU" dirty="0" smtClean="0"/>
              <a:t>- декодирование </a:t>
            </a:r>
            <a:r>
              <a:rPr lang="ru-RU" dirty="0"/>
              <a:t>SSL/TLS трафика при наличии ключей. </a:t>
            </a:r>
          </a:p>
          <a:p>
            <a:pPr marL="0" indent="0">
              <a:buNone/>
            </a:pPr>
            <a:r>
              <a:rPr lang="ru-RU" dirty="0" err="1"/>
              <a:t>Wireshark</a:t>
            </a:r>
            <a:r>
              <a:rPr lang="ru-RU" dirty="0"/>
              <a:t> кроссплатформенная программа, выпускаются версии под </a:t>
            </a:r>
            <a:r>
              <a:rPr lang="ru-RU" dirty="0" err="1"/>
              <a:t>Linux</a:t>
            </a:r>
            <a:r>
              <a:rPr lang="ru-RU" dirty="0"/>
              <a:t>, Windows, </a:t>
            </a:r>
            <a:r>
              <a:rPr lang="ru-RU" dirty="0" err="1"/>
              <a:t>macOS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41681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Последовательность действий при подсоединении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Полностью операция прослушивания может быть реализована с помощью следующих шагов: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1. Получение оптического сигнала с волокна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Детектирование сигнала.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3. Обнаружение механизма передачи (декодирование протокола)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4. Программная обработка обнаружения фреймов/пакетов и извлечение из них необходимых данных.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Действия включают в себя передачу цифрового видеосигнала через </a:t>
            </a:r>
            <a:r>
              <a:rPr lang="ru-RU" dirty="0" err="1" smtClean="0"/>
              <a:t>оптичес</a:t>
            </a:r>
            <a:r>
              <a:rPr lang="ru-RU" dirty="0" smtClean="0"/>
              <a:t>- кий </a:t>
            </a:r>
            <a:r>
              <a:rPr lang="ru-RU" dirty="0" err="1" smtClean="0"/>
              <a:t>Ethernet</a:t>
            </a:r>
            <a:r>
              <a:rPr lang="ru-RU" dirty="0" smtClean="0"/>
              <a:t> с одного компьютера на другой. Подсоединяемое волокно </a:t>
            </a:r>
            <a:r>
              <a:rPr lang="ru-RU" dirty="0" err="1" smtClean="0"/>
              <a:t>разде</a:t>
            </a:r>
            <a:r>
              <a:rPr lang="ru-RU" dirty="0" smtClean="0"/>
              <a:t>- </a:t>
            </a:r>
            <a:r>
              <a:rPr lang="ru-RU" dirty="0" err="1" smtClean="0"/>
              <a:t>лывают</a:t>
            </a:r>
            <a:r>
              <a:rPr lang="ru-RU" dirty="0" smtClean="0"/>
              <a:t> до оболочки и помещают в оптический </a:t>
            </a:r>
            <a:r>
              <a:rPr lang="ru-RU" dirty="0" err="1" smtClean="0"/>
              <a:t>каплер</a:t>
            </a:r>
            <a:r>
              <a:rPr lang="ru-RU" dirty="0" smtClean="0"/>
              <a:t> (</a:t>
            </a:r>
            <a:r>
              <a:rPr lang="ru-RU" dirty="0" err="1" smtClean="0"/>
              <a:t>coupler</a:t>
            </a:r>
            <a:r>
              <a:rPr lang="ru-RU" dirty="0" smtClean="0"/>
              <a:t>), где волокно сгибается, вызывая излучение некоторого количества света, нарушающего принцип полного внутреннего отражения. Это устройство направляет </a:t>
            </a:r>
            <a:r>
              <a:rPr lang="ru-RU" dirty="0" err="1" smtClean="0"/>
              <a:t>захва</a:t>
            </a:r>
            <a:r>
              <a:rPr lang="ru-RU" dirty="0" smtClean="0"/>
              <a:t>- </a:t>
            </a:r>
            <a:r>
              <a:rPr lang="ru-RU" dirty="0" err="1" smtClean="0"/>
              <a:t>ченный</a:t>
            </a:r>
            <a:r>
              <a:rPr lang="ru-RU" dirty="0" smtClean="0"/>
              <a:t> свет в однонаправленный конвертер </a:t>
            </a:r>
            <a:r>
              <a:rPr lang="ru-RU" dirty="0" err="1" smtClean="0"/>
              <a:t>Ethernet</a:t>
            </a:r>
            <a:r>
              <a:rPr lang="ru-RU" dirty="0" smtClean="0"/>
              <a:t>. В дальнейшем, фреймы </a:t>
            </a:r>
            <a:r>
              <a:rPr lang="ru-RU" dirty="0" err="1" smtClean="0"/>
              <a:t>Ethernet</a:t>
            </a:r>
            <a:r>
              <a:rPr lang="ru-RU" dirty="0" smtClean="0"/>
              <a:t> обрабатываются и из них реконструируется </a:t>
            </a:r>
            <a:r>
              <a:rPr lang="ru-RU" dirty="0" err="1" smtClean="0"/>
              <a:t>видеопоток</a:t>
            </a:r>
            <a:r>
              <a:rPr lang="ru-RU" dirty="0" smtClean="0"/>
              <a:t> на третьем ПК. Для передачи потока и воспроизведения может использоваться VLC плеер. Анализатор протоколов </a:t>
            </a:r>
            <a:r>
              <a:rPr lang="ru-RU" dirty="0" err="1" smtClean="0"/>
              <a:t>WireShark</a:t>
            </a:r>
            <a:r>
              <a:rPr lang="ru-RU" dirty="0" smtClean="0"/>
              <a:t> используется для захвата пакетов, а ПО </a:t>
            </a:r>
            <a:r>
              <a:rPr lang="ru-RU" dirty="0" err="1" smtClean="0"/>
              <a:t>Chaosreader</a:t>
            </a:r>
            <a:r>
              <a:rPr lang="ru-RU" dirty="0" smtClean="0"/>
              <a:t> используется для реконструкции видео из захваченных пакетов.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2800" b="1" smtClean="0"/>
              <a:t>Работа схемы подсоединения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513"/>
            <a:ext cx="9144000" cy="580548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300" dirty="0" smtClean="0"/>
              <a:t>Программное и аппаратное обеспечение соединено как на рисунке. Разделанное волокно проходит от источника видео до приёмника, через зажим </a:t>
            </a:r>
            <a:r>
              <a:rPr lang="ru-RU" sz="2300" dirty="0" err="1" smtClean="0"/>
              <a:t>каплера</a:t>
            </a:r>
            <a:r>
              <a:rPr lang="ru-RU" sz="2300" dirty="0" smtClean="0"/>
              <a:t>. В зажиме отводится часть света и попадает в однонаправленный </a:t>
            </a:r>
            <a:r>
              <a:rPr lang="ru-RU" sz="2300" dirty="0" err="1" smtClean="0"/>
              <a:t>медиаконвертер</a:t>
            </a:r>
            <a:r>
              <a:rPr lang="ru-RU" sz="2300" dirty="0" smtClean="0"/>
              <a:t>, считывающий </a:t>
            </a:r>
            <a:r>
              <a:rPr lang="ru-RU" sz="2300" dirty="0" err="1" smtClean="0"/>
              <a:t>Ethernet</a:t>
            </a:r>
            <a:r>
              <a:rPr lang="ru-RU" sz="2300" dirty="0" smtClean="0"/>
              <a:t>-фреймы, которые затем передаются в третий PC, на котором стоит </a:t>
            </a:r>
            <a:r>
              <a:rPr lang="ru-RU" sz="2300" dirty="0" err="1" smtClean="0"/>
              <a:t>WireShark</a:t>
            </a:r>
            <a:r>
              <a:rPr lang="ru-RU" sz="2300" dirty="0" smtClean="0"/>
              <a:t>. Анализатор протокола конвертирует фреймы </a:t>
            </a:r>
            <a:r>
              <a:rPr lang="ru-RU" sz="2300" dirty="0" err="1" smtClean="0"/>
              <a:t>Ethernet</a:t>
            </a:r>
            <a:r>
              <a:rPr lang="ru-RU" sz="2300" dirty="0" smtClean="0"/>
              <a:t> и извлекает такую информацию как </a:t>
            </a:r>
            <a:r>
              <a:rPr lang="ru-RU" sz="2300" dirty="0" smtClean="0"/>
              <a:t>MAC–адреса </a:t>
            </a:r>
            <a:r>
              <a:rPr lang="ru-RU" sz="2300" dirty="0" smtClean="0"/>
              <a:t>источника и приёмника. Также он обрабатывает содержимое фреймов и доста</a:t>
            </a:r>
            <a:r>
              <a:rPr lang="ru-RU" sz="2300" dirty="0" smtClean="0">
                <a:latin typeface="Arial" charset="0"/>
              </a:rPr>
              <a:t>ё</a:t>
            </a:r>
            <a:r>
              <a:rPr lang="ru-RU" sz="2300" dirty="0" smtClean="0"/>
              <a:t>т из него IP-пакеты. Информация, полученная из пакетов, включает в себя IP-адреса, сообщения сигнальных протоколов и биты служебной загрузки. </a:t>
            </a:r>
          </a:p>
          <a:p>
            <a:pPr algn="just">
              <a:lnSpc>
                <a:spcPct val="80000"/>
              </a:lnSpc>
            </a:pPr>
            <a:r>
              <a:rPr lang="ru-RU" sz="2300" dirty="0" smtClean="0"/>
              <a:t>Пакеты собранные таким способом сохраняются в формате файла </a:t>
            </a:r>
            <a:r>
              <a:rPr lang="ru-RU" sz="2300" dirty="0" err="1" smtClean="0"/>
              <a:t>pcap</a:t>
            </a:r>
            <a:r>
              <a:rPr lang="ru-RU" sz="2300" dirty="0" smtClean="0"/>
              <a:t> (</a:t>
            </a:r>
            <a:r>
              <a:rPr lang="ru-RU" sz="2300" dirty="0" err="1" smtClean="0"/>
              <a:t>packet</a:t>
            </a:r>
            <a:r>
              <a:rPr lang="ru-RU" sz="2300" dirty="0" smtClean="0"/>
              <a:t> </a:t>
            </a:r>
            <a:r>
              <a:rPr lang="ru-RU" sz="2300" dirty="0" err="1" smtClean="0"/>
              <a:t>capture</a:t>
            </a:r>
            <a:r>
              <a:rPr lang="ru-RU" sz="2300" dirty="0" smtClean="0"/>
              <a:t>). Затем файл обрабатывается ПО </a:t>
            </a:r>
            <a:r>
              <a:rPr lang="ru-RU" sz="2300" dirty="0" err="1" smtClean="0"/>
              <a:t>Chaosreader</a:t>
            </a:r>
            <a:r>
              <a:rPr lang="ru-RU" sz="2300" dirty="0" smtClean="0"/>
              <a:t>, который </a:t>
            </a:r>
            <a:r>
              <a:rPr lang="ru-RU" sz="2300" dirty="0" err="1" smtClean="0"/>
              <a:t>реконстру</a:t>
            </a:r>
            <a:r>
              <a:rPr lang="ru-RU" sz="2300" dirty="0" smtClean="0"/>
              <a:t> </a:t>
            </a:r>
            <a:r>
              <a:rPr lang="ru-RU" sz="2300" dirty="0" err="1" smtClean="0"/>
              <a:t>ирует</a:t>
            </a:r>
            <a:r>
              <a:rPr lang="ru-RU" sz="2300" dirty="0" smtClean="0"/>
              <a:t> оригинальные файлы и созда</a:t>
            </a:r>
            <a:r>
              <a:rPr lang="ru-RU" sz="2300" dirty="0" smtClean="0">
                <a:latin typeface="Arial" charset="0"/>
              </a:rPr>
              <a:t>ё</a:t>
            </a:r>
            <a:r>
              <a:rPr lang="ru-RU" sz="2300" dirty="0" smtClean="0"/>
              <a:t>т индекс реконструированных файлов. Для обнаружения захваченного видео, в каталоге отыскиваются*.DAT файлы большого размера. Затем эти файлы открываются в плеере VLC и показывается перехваченная часть видеопотока.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/>
              <a:t>Схема подсоединения с удалённой обработкой</a:t>
            </a:r>
          </a:p>
        </p:txBody>
      </p:sp>
      <p:pic>
        <p:nvPicPr>
          <p:cNvPr id="33794" name="Содержимое 3" descr="http://habrastorage.org/storage2/552/f7b/df8/552f7bdf88c85173f8e3d9549e1fa535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00213"/>
            <a:ext cx="9144000" cy="515778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r>
              <a:rPr lang="ru-RU" sz="2800" b="1" dirty="0" smtClean="0"/>
              <a:t>Актуальность подсоединения с удалённой обработкой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050"/>
            <a:ext cx="9144000" cy="5949950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000" b="1" smtClean="0"/>
              <a:t>Существует две важных стимула заниматься удалённой обработкой: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При подключении к дальним высокоскоростным (несколько Гбит/сек) каналам связи, роль хранилища становится крайне важной. Захваченные пакеты запо</a:t>
            </a:r>
            <a:r>
              <a:rPr lang="ru-RU" sz="2000" smtClean="0">
                <a:latin typeface="Arial" charset="0"/>
              </a:rPr>
              <a:t>л</a:t>
            </a:r>
            <a:r>
              <a:rPr lang="ru-RU" sz="2000" smtClean="0"/>
              <a:t>няют диск крайне быстро. 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Привлечение сетевых экспертов для работы в полевых условиях может оказа- ться весьма затратным. Более удобно организовать им работу в  удалённом центре обработки, где присутствует любое необходимое оборудование, слож- но выносимое в поле.</a:t>
            </a:r>
          </a:p>
          <a:p>
            <a:pPr algn="just">
              <a:lnSpc>
                <a:spcPct val="80000"/>
              </a:lnSpc>
            </a:pPr>
            <a:r>
              <a:rPr lang="ru-RU" sz="2000" b="1" smtClean="0"/>
              <a:t>При использовании воображения, можно легко достроить все необходимые сценарии по работе с удалёнными данными. Например: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1) Использование беспроводного интернета. При использовании Wi-Fi, прослушивающий компьютер может находиться в другой комнате или фургоне, за пределами здания, где установлено подключение. Эксперт может работать в относительной безопасности с возможностью доступа ко всем ресурсам.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2) Использование микрочастотного или спутникового канала. 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3) Вставка сигнала. При помощи метода рассеяния теоретически возможно создать устройство, которое имеет возможность передавать сигнал внутрь волокна посредством видоизмененной технологии оптического каплинга (coupling).</a:t>
            </a:r>
          </a:p>
          <a:p>
            <a:pPr algn="just">
              <a:lnSpc>
                <a:spcPct val="80000"/>
              </a:lnSpc>
            </a:pPr>
            <a:r>
              <a:rPr lang="ru-RU" sz="2000" smtClean="0"/>
              <a:t>Можно разработать технологии для постановки помех на волокно без разрыва в связи или даже внедрение зловредной информации.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r>
              <a:rPr lang="ru-RU" sz="3200" b="1" u="sng" smtClean="0"/>
              <a:t>4-й вопрос</a:t>
            </a:r>
            <a:r>
              <a:rPr lang="ru-RU" sz="3200" b="1" smtClean="0"/>
              <a:t>: Защита от подключений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468313" y="2133600"/>
            <a:ext cx="8280400" cy="4103688"/>
          </a:xfrm>
        </p:spPr>
        <p:txBody>
          <a:bodyPr/>
          <a:lstStyle/>
          <a:p>
            <a:pPr marL="514350" indent="-514350">
              <a:buFont typeface="Arial" charset="0"/>
              <a:buNone/>
            </a:pPr>
            <a:r>
              <a:rPr lang="ru-RU" smtClean="0"/>
              <a:t>1. Методы защиты от подключений.</a:t>
            </a:r>
          </a:p>
          <a:p>
            <a:pPr marL="514350" indent="-514350">
              <a:buFont typeface="Arial" charset="0"/>
              <a:buNone/>
            </a:pPr>
            <a:r>
              <a:rPr lang="ru-RU" smtClean="0"/>
              <a:t>2. Сущность методов защиты от подключений.</a:t>
            </a:r>
          </a:p>
          <a:p>
            <a:pPr marL="514350" indent="-514350">
              <a:buFont typeface="Arial" charset="0"/>
              <a:buNone/>
            </a:pPr>
            <a:r>
              <a:rPr lang="ru-RU" smtClean="0"/>
              <a:t>3. Поиск подключений с помощью оптическо- го рефлектометра (график).</a:t>
            </a:r>
          </a:p>
          <a:p>
            <a:pPr marL="514350" indent="-514350">
              <a:buFont typeface="Arial" charset="0"/>
              <a:buNone/>
            </a:pPr>
            <a:r>
              <a:rPr lang="ru-RU" smtClean="0"/>
              <a:t>4. Выводы по лекции.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Методы защиты от подключений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marL="457200" indent="-457200">
              <a:buFont typeface="Arial" charset="0"/>
              <a:buAutoNum type="arabicPeriod"/>
            </a:pPr>
            <a:r>
              <a:rPr lang="ru-RU" sz="2400" smtClean="0"/>
              <a:t>Наблюдение за кабелем и мониторинг.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1.1.  Мониторинг сигналов вблизи волокна.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1.2. Интегрирование проводников в кабель.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1.3.  Мониторинг мощности мод.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1.4. Измерение оптически значимой мощности.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1.5.  Использование оптических рефлектометров.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1.6.  Использование пилотного тона.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2. Применение сильногнущегося волокна.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3. Шифрование.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3.1   Шифрование третьего уровня.</a:t>
            </a:r>
          </a:p>
          <a:p>
            <a:pPr marL="457200" indent="-457200">
              <a:buFont typeface="Arial" charset="0"/>
              <a:buNone/>
            </a:pPr>
            <a:r>
              <a:rPr lang="ru-RU" sz="2400" smtClean="0"/>
              <a:t>	3.2. Шифрование второго уровня.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smtClean="0"/>
              <a:t>Сущность методов защиты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 rtlCol="0">
            <a:normAutofit fontScale="6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1) Мониторинг сигналов вблизи волокна. </a:t>
            </a:r>
            <a:endParaRPr lang="ru-RU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Производство оптоволокна с дополнительными волокнами, по которым пере- даётся специальный сигнал мониторинга. Использование та кого метода </a:t>
            </a:r>
            <a:r>
              <a:rPr lang="ru-RU" dirty="0" err="1" smtClean="0"/>
              <a:t>уве</a:t>
            </a:r>
            <a:r>
              <a:rPr lang="ru-RU" dirty="0" smtClean="0"/>
              <a:t>- </a:t>
            </a:r>
            <a:r>
              <a:rPr lang="ru-RU" dirty="0" err="1" smtClean="0"/>
              <a:t>личит</a:t>
            </a:r>
            <a:r>
              <a:rPr lang="ru-RU" dirty="0" smtClean="0"/>
              <a:t> стоимость кабеля, но любая попытка согнуть кабель вызывает потерю сигнала мониторинга, и вызывает срабатывание сигнала тревоги.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2) Электрические проводники</a:t>
            </a:r>
            <a:endParaRPr lang="ru-RU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Другой метод состоит в интегрировании электрических проводников в кабель, и если оболочка кабеля нарушена, то изменяется ёмкость между </a:t>
            </a:r>
            <a:r>
              <a:rPr lang="ru-RU" dirty="0" err="1" smtClean="0"/>
              <a:t>электричес</a:t>
            </a:r>
            <a:r>
              <a:rPr lang="ru-RU" dirty="0" smtClean="0"/>
              <a:t>- </a:t>
            </a:r>
            <a:r>
              <a:rPr lang="ru-RU" dirty="0" err="1" smtClean="0"/>
              <a:t>кими</a:t>
            </a:r>
            <a:r>
              <a:rPr lang="ru-RU" dirty="0" smtClean="0"/>
              <a:t> проводниками и это может использоваться для срабатывания тревоги.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3) Мониторинг мощности мод.</a:t>
            </a:r>
            <a:endParaRPr lang="ru-RU" dirty="0" smtClean="0"/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Этот метод применим к </a:t>
            </a:r>
            <a:r>
              <a:rPr lang="ru-RU" dirty="0" err="1" smtClean="0"/>
              <a:t>мультимодовому</a:t>
            </a:r>
            <a:r>
              <a:rPr lang="ru-RU" dirty="0" smtClean="0"/>
              <a:t> волокну, в котором затухание – это функция от моды, в которой распространяется свет. Подсоединение влияет на определённые моды, но при этом затрагивает и другие моды. Это приводит к перераспределению энергии от проводящих мод к непроводящим, что меняет соотношение энергии в ядре волокна и его оболочке. Изменение энергии в модах может быть обнаружено на принимающей стороне соответствующим измерением, что будет являться информацией для принятия решения – есть подключение к кабелю или нет 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smtClean="0"/>
              <a:t>Сущность методов защиты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2000" b="1" smtClean="0"/>
              <a:t>4) Измерение оптически значимой мощности</a:t>
            </a:r>
            <a:endParaRPr lang="ru-RU" sz="2000" smtClean="0"/>
          </a:p>
          <a:p>
            <a:pPr algn="just">
              <a:lnSpc>
                <a:spcPct val="80000"/>
              </a:lnSpc>
            </a:pPr>
            <a:r>
              <a:rPr lang="ru-RU" sz="2000" smtClean="0"/>
              <a:t>В волокне может осуществляться мониторинг уровня оптически значимой мощности. В том случае, если она отличается от установленного значения, срабатывает сигнал тревоги. Однако это требует соответствующей кодировки сигнала, так чтобы в волокне присутствовал постоянный уровень сигнала, не зависящий от наличия передаваемой информации.</a:t>
            </a:r>
          </a:p>
          <a:p>
            <a:pPr algn="just">
              <a:lnSpc>
                <a:spcPct val="80000"/>
              </a:lnSpc>
            </a:pPr>
            <a:r>
              <a:rPr lang="ru-RU" sz="2000" b="1" smtClean="0"/>
              <a:t>5) Оптические рефлектометры</a:t>
            </a:r>
            <a:endParaRPr lang="ru-RU" sz="2000" smtClean="0"/>
          </a:p>
          <a:p>
            <a:pPr algn="just">
              <a:lnSpc>
                <a:spcPct val="80000"/>
              </a:lnSpc>
            </a:pPr>
            <a:r>
              <a:rPr lang="ru-RU" sz="2000" smtClean="0"/>
              <a:t>Поскольку подсоединение к волокну забирает часть оптического сигнала, для обнаружения подключений могут использоваться оптические рефлектометры. С их помощью можно установить расстояние по трассе, на котором обнаружи- вается падение уровня сигнала </a:t>
            </a:r>
          </a:p>
          <a:p>
            <a:pPr algn="just">
              <a:lnSpc>
                <a:spcPct val="80000"/>
              </a:lnSpc>
            </a:pPr>
            <a:r>
              <a:rPr lang="ru-RU" sz="2000" b="1" smtClean="0"/>
              <a:t>6) Методы с использованием пилотного тона:</a:t>
            </a:r>
            <a:endParaRPr lang="ru-RU" sz="2000" smtClean="0"/>
          </a:p>
          <a:p>
            <a:pPr algn="just">
              <a:lnSpc>
                <a:spcPct val="80000"/>
              </a:lnSpc>
            </a:pPr>
            <a:r>
              <a:rPr lang="ru-RU" sz="2000" smtClean="0"/>
              <a:t>Пилотные тоны проходят по волокну также как и коммуникационные данные. Они используются для обнаружения перерывов в передаче. Пилотные тоны могут использоваться для обнаружения атак, связанных с постановкой помех, но</a:t>
            </a:r>
            <a:r>
              <a:rPr lang="ru-RU" sz="2000" smtClean="0">
                <a:latin typeface="Arial" charset="0"/>
              </a:rPr>
              <a:t>,</a:t>
            </a:r>
            <a:r>
              <a:rPr lang="ru-RU" sz="2000" smtClean="0"/>
              <a:t> если несущие волновые частоты пилотных тонов не затрагиваются, то дан- ный метод не является эффективным при обнаружении такого рода атак. О на- личии подключения можно судить только по существенной деградации уровня сигнала пилотного тона.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5575"/>
          </a:xfrm>
        </p:spPr>
        <p:txBody>
          <a:bodyPr/>
          <a:lstStyle/>
          <a:p>
            <a:r>
              <a:rPr lang="ru-RU" sz="3600" b="1" u="sng" smtClean="0"/>
              <a:t>1-й вопрос</a:t>
            </a:r>
            <a:r>
              <a:rPr lang="ru-RU" sz="3600" b="1" smtClean="0"/>
              <a:t>: Общее состояние проблемы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57200" y="1916113"/>
            <a:ext cx="8229600" cy="4210050"/>
          </a:xfrm>
        </p:spPr>
        <p:txBody>
          <a:bodyPr/>
          <a:lstStyle/>
          <a:p>
            <a:pPr marL="514350" indent="-514350">
              <a:buFont typeface="Arial" charset="0"/>
              <a:buAutoNum type="arabicPeriod"/>
            </a:pPr>
            <a:r>
              <a:rPr lang="ru-RU" b="1" smtClean="0"/>
              <a:t>Общее состояние проблемы.</a:t>
            </a:r>
          </a:p>
          <a:p>
            <a:pPr marL="514350" indent="-514350">
              <a:buFont typeface="Arial" charset="0"/>
              <a:buAutoNum type="arabicPeriod"/>
            </a:pPr>
            <a:endParaRPr lang="ru-RU" b="1" smtClean="0"/>
          </a:p>
          <a:p>
            <a:pPr marL="514350" indent="-514350">
              <a:buFont typeface="Arial" charset="0"/>
              <a:buNone/>
            </a:pPr>
            <a:r>
              <a:rPr lang="ru-RU" b="1" smtClean="0"/>
              <a:t>2. Сущность процесса подключения к опто-</a:t>
            </a:r>
          </a:p>
          <a:p>
            <a:pPr marL="514350" indent="-514350">
              <a:buFont typeface="Arial" charset="0"/>
              <a:buNone/>
            </a:pPr>
            <a:r>
              <a:rPr lang="ru-RU" b="1" smtClean="0"/>
              <a:t>волокну.</a:t>
            </a:r>
          </a:p>
          <a:p>
            <a:pPr marL="514350" indent="-514350">
              <a:buFont typeface="Arial" charset="0"/>
              <a:buNone/>
            </a:pPr>
            <a:endParaRPr lang="ru-RU" b="1" smtClean="0"/>
          </a:p>
          <a:p>
            <a:pPr marL="514350" indent="-514350">
              <a:buFont typeface="Arial" charset="0"/>
              <a:buNone/>
            </a:pPr>
            <a:r>
              <a:rPr lang="ru-RU" b="1" smtClean="0"/>
              <a:t>3. Примеры подключения к оптоволокну.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Сильногнущееся волокно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Эти виды волокна, обычно называемые волок- ном с низкими потерями и сильным радиусом изгиба, защищают сеть передачи данных, ограничивая высокие потери, возникающие при прокалывании волокна или его сгибании. Кроме того, для светового потока становятся менее повреждающими такие факторы как вытягивание, перекручивание и другие </a:t>
            </a:r>
            <a:r>
              <a:rPr lang="ru-RU" dirty="0" err="1" smtClean="0"/>
              <a:t>физи</a:t>
            </a:r>
            <a:r>
              <a:rPr lang="ru-RU" dirty="0" smtClean="0"/>
              <a:t>- </a:t>
            </a:r>
            <a:r>
              <a:rPr lang="ru-RU" dirty="0" err="1" smtClean="0"/>
              <a:t>ческие</a:t>
            </a:r>
            <a:r>
              <a:rPr lang="ru-RU" dirty="0" smtClean="0"/>
              <a:t> манипуляции с волокном. Существуют также другие типы волокна основанные на иных технологиях производства.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3200" b="1" smtClean="0"/>
              <a:t>Шифрование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ru-RU" sz="1600" smtClean="0"/>
              <a:t>Хотя шифрование никак не препятствует подсоединению к волокну, оно делает украденную информацию малополезной для злоумышленников. Шифрование обычно классифицируется по уровням 2 и 3.</a:t>
            </a:r>
          </a:p>
          <a:p>
            <a:pPr algn="just">
              <a:lnSpc>
                <a:spcPct val="80000"/>
              </a:lnSpc>
            </a:pPr>
            <a:r>
              <a:rPr lang="ru-RU" sz="1600" b="1" smtClean="0"/>
              <a:t>1) Шифрование третьего уровня</a:t>
            </a:r>
            <a:endParaRPr lang="ru-RU" sz="1600" smtClean="0"/>
          </a:p>
          <a:p>
            <a:pPr algn="just">
              <a:lnSpc>
                <a:spcPct val="80000"/>
              </a:lnSpc>
            </a:pPr>
            <a:r>
              <a:rPr lang="ru-RU" sz="1600" smtClean="0"/>
              <a:t>Пример шифрования третьего уровня – протокол IPSec. Он реализуется на стороне пользователя, так что это вызывает определ</a:t>
            </a:r>
            <a:r>
              <a:rPr lang="ru-RU" sz="1600" smtClean="0">
                <a:latin typeface="Arial" charset="0"/>
              </a:rPr>
              <a:t>ё</a:t>
            </a:r>
            <a:r>
              <a:rPr lang="ru-RU" sz="1600" smtClean="0"/>
              <a:t>нные задержки в обработке. Протокол поднимается в</a:t>
            </a:r>
            <a:r>
              <a:rPr lang="ru-RU" sz="1600" smtClean="0">
                <a:latin typeface="Arial" charset="0"/>
              </a:rPr>
              <a:t> </a:t>
            </a:r>
            <a:r>
              <a:rPr lang="ru-RU" sz="1600" smtClean="0"/>
              <a:t>начале сессии и общая реализация может быть весьма сложной если в работу вовлечено большое количество сетевых элементов. Рассмотрим, например, разработку мультимедийных подсистем. При первоначальной разработке, связь между различными узлами и элементами является незащищ</a:t>
            </a:r>
            <a:r>
              <a:rPr lang="ru-RU" sz="1600" smtClean="0">
                <a:latin typeface="Arial" charset="0"/>
              </a:rPr>
              <a:t>ё</a:t>
            </a:r>
            <a:r>
              <a:rPr lang="ru-RU" sz="1600" smtClean="0"/>
              <a:t>нной. Существенно позже IPSec был встроен в оригинальный дизайн, так как технологии нижнего уровня не предлагали никакого шифрования вообще.</a:t>
            </a:r>
          </a:p>
          <a:p>
            <a:pPr algn="just">
              <a:lnSpc>
                <a:spcPct val="80000"/>
              </a:lnSpc>
            </a:pPr>
            <a:r>
              <a:rPr lang="ru-RU" sz="1600" b="1" smtClean="0"/>
              <a:t>2) Шифрование второго уровня.</a:t>
            </a:r>
            <a:endParaRPr lang="ru-RU" sz="1600" smtClean="0"/>
          </a:p>
          <a:p>
            <a:pPr algn="just">
              <a:lnSpc>
                <a:spcPct val="80000"/>
              </a:lnSpc>
            </a:pPr>
            <a:r>
              <a:rPr lang="ru-RU" sz="1600" smtClean="0"/>
              <a:t>Шифрование второго уровня освобождает элементы третьего уровня от любого бремени шифро -вания информации. Один из возможных источников шифрования второго уровня – это оптический CDMA, который считается относительно безопасным. Данное допущение, в основном, базируется на методах расшифровки методом грубой силы и упускает из виду более продвинутые способы. Вероятность успешного перехвата данных является функцией нескольких параметров, включая отношение сигнал/шум, и дробление (fraction) доступной системной </a:t>
            </a:r>
            <a:r>
              <a:rPr lang="ru-RU" sz="1600" smtClean="0">
                <a:latin typeface="Arial" charset="0"/>
              </a:rPr>
              <a:t>ё</a:t>
            </a:r>
            <a:r>
              <a:rPr lang="ru-RU" sz="1600" smtClean="0"/>
              <a:t>мкости.  Известно, что уве- личение сложности кода может увеличить отношение сигнал/шум, требуемое для злоумышлен -ника чтобы «сломать» кодирование всего лишь на несколько dB, в то время как обработка менее чем 100 бит со стороны злоумышленника может уменьшить отношение сигнал/шум на 12 dB. Перепрыгивание по длинам волн и распределение сигнала во времени в частности, и использо- вание O-CDMA в общем, обеспечивают достаточный уровень секретности, но он высоко зависит от системного дизайна и параметров реализации.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30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Поиск подключений с помощью</a:t>
            </a:r>
            <a:br>
              <a:rPr lang="ru-RU" sz="3200" b="1" smtClean="0"/>
            </a:br>
            <a:r>
              <a:rPr lang="ru-RU" sz="3200" b="1" smtClean="0"/>
              <a:t> оптического рефлектометра</a:t>
            </a:r>
          </a:p>
        </p:txBody>
      </p:sp>
      <p:pic>
        <p:nvPicPr>
          <p:cNvPr id="41986" name="Содержимое 3" descr="http://habrastorage.org/storage2/7f0/df6/d9e/7f0df6d9e10902b197aa0e3b4af4df2a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84313"/>
            <a:ext cx="9144000" cy="5373687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smtClean="0"/>
              <a:t>Выводы по лекции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9144000" cy="5876925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/>
              <a:t>	</a:t>
            </a:r>
            <a:r>
              <a:rPr lang="ru-RU" sz="2400" dirty="0" smtClean="0"/>
              <a:t>Подсоединение к оптоволокну является весьма осязаемой угро- </a:t>
            </a:r>
            <a:r>
              <a:rPr lang="ru-RU" sz="2400" dirty="0" err="1" smtClean="0"/>
              <a:t>зой</a:t>
            </a:r>
            <a:r>
              <a:rPr lang="ru-RU" sz="2400" dirty="0" smtClean="0"/>
              <a:t> интересам национальной безопасности, финансовым </a:t>
            </a:r>
            <a:r>
              <a:rPr lang="ru-RU" sz="2400" dirty="0" err="1" smtClean="0"/>
              <a:t>органи</a:t>
            </a:r>
            <a:r>
              <a:rPr lang="ru-RU" sz="2400" dirty="0" smtClean="0"/>
              <a:t>- </a:t>
            </a:r>
            <a:r>
              <a:rPr lang="ru-RU" sz="2400" dirty="0" err="1" smtClean="0"/>
              <a:t>зациям</a:t>
            </a:r>
            <a:r>
              <a:rPr lang="ru-RU" sz="2400" dirty="0" smtClean="0"/>
              <a:t>, а также бизнесу и отдельным людям. После </a:t>
            </a:r>
            <a:r>
              <a:rPr lang="ru-RU" sz="2400" dirty="0" err="1" smtClean="0"/>
              <a:t>подключе-ния</a:t>
            </a:r>
            <a:r>
              <a:rPr lang="ru-RU" sz="2400" dirty="0" smtClean="0"/>
              <a:t>, получаемая информация может быть использована многими способами в зависимости от мотивации злоумышленника и его технических возможностей. В данной лекции мы рассмотрели вопросы, связанные с подключением злоумышленника к оптическому волокну посредством ‘подключения методом сгиба и также вопросы существования разных сценариев подключения, выполнимых при помощи доступных технологий. Помимо получения информации с оптоволокна, существует ряд методик, позволяющих вставлять информацию в неё, как в случае с разделением на неоднородных волнах и достигнуть постановки помех или </a:t>
            </a:r>
            <a:r>
              <a:rPr lang="ru-RU" sz="2400" dirty="0" err="1" smtClean="0"/>
              <a:t>вброса</a:t>
            </a:r>
            <a:r>
              <a:rPr lang="ru-RU" sz="2400" dirty="0" smtClean="0"/>
              <a:t> неверной информации. </a:t>
            </a:r>
            <a:r>
              <a:rPr lang="ru-RU" sz="2400" smtClean="0"/>
              <a:t>Явная легкость прослушивания оптоволокна требует определённых предосторожностей при передаче информации по оптоволокну и позволяет сделать </a:t>
            </a:r>
            <a:r>
              <a:rPr lang="ru-RU" sz="2400" smtClean="0"/>
              <a:t>вывод </a:t>
            </a:r>
            <a:r>
              <a:rPr lang="ru-RU" sz="2400" smtClean="0"/>
              <a:t>об актуальности решения задачи повышения защищённости информации в оптоволокне.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/>
          <a:lstStyle/>
          <a:p>
            <a:r>
              <a:rPr lang="ru-RU" sz="3200" b="1" smtClean="0"/>
              <a:t>Общее состояние проблемы</a:t>
            </a:r>
            <a:endParaRPr lang="ru-RU" sz="3200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0" y="1628775"/>
            <a:ext cx="9144000" cy="5229225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mtClean="0"/>
              <a:t>	В противоположность общему представлению, оптоволокно, по существу, не имеет защиты от сторонних подключений и прослушивания. В настоящее время по оптическим каналам связи переда</a:t>
            </a:r>
            <a:r>
              <a:rPr lang="ru-RU" smtClean="0">
                <a:latin typeface="Arial" charset="0"/>
              </a:rPr>
              <a:t>ё</a:t>
            </a:r>
            <a:r>
              <a:rPr lang="ru-RU" smtClean="0"/>
              <a:t>тся огромное количество критической и чувствительной информации, и есть риск того, что она может попасть в руки определ</a:t>
            </a:r>
            <a:r>
              <a:rPr lang="ru-RU" smtClean="0">
                <a:latin typeface="Arial" charset="0"/>
              </a:rPr>
              <a:t>ё</a:t>
            </a:r>
            <a:r>
              <a:rPr lang="ru-RU" smtClean="0"/>
              <a:t>нных лиц, имеющих необходимые ресурсы и оборудование.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marL="514350" indent="-514350"/>
            <a:r>
              <a:rPr lang="ru-RU" sz="2800" b="1" smtClean="0"/>
              <a:t>Сущность процесса подключения к опто-</a:t>
            </a:r>
            <a:br>
              <a:rPr lang="ru-RU" sz="2800" b="1" smtClean="0"/>
            </a:br>
            <a:r>
              <a:rPr lang="ru-RU" sz="2800" b="1" smtClean="0"/>
              <a:t>волокну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5589587"/>
          </a:xfrm>
        </p:spPr>
        <p:txBody>
          <a:bodyPr rtlCol="0">
            <a:normAutofit fontScale="925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	Подключение к оптоволокну (</a:t>
            </a:r>
            <a:r>
              <a:rPr lang="ru-RU" dirty="0" err="1" smtClean="0"/>
              <a:t>fiber</a:t>
            </a:r>
            <a:r>
              <a:rPr lang="ru-RU" dirty="0" smtClean="0"/>
              <a:t> </a:t>
            </a:r>
            <a:r>
              <a:rPr lang="ru-RU" dirty="0" err="1" smtClean="0"/>
              <a:t>tapping</a:t>
            </a:r>
            <a:r>
              <a:rPr lang="ru-RU" dirty="0" smtClean="0"/>
              <a:t>) – про -</a:t>
            </a:r>
            <a:r>
              <a:rPr lang="ru-RU" dirty="0" err="1" smtClean="0"/>
              <a:t>цесс</a:t>
            </a:r>
            <a:r>
              <a:rPr lang="ru-RU" dirty="0" smtClean="0"/>
              <a:t>, при котором безопасность оптического канала компрометируется вставкой или извлечением </a:t>
            </a:r>
            <a:r>
              <a:rPr lang="ru-RU" dirty="0" err="1" smtClean="0"/>
              <a:t>све</a:t>
            </a:r>
            <a:r>
              <a:rPr lang="ru-RU" dirty="0" smtClean="0"/>
              <a:t> -</a:t>
            </a:r>
            <a:r>
              <a:rPr lang="ru-RU" dirty="0" err="1" smtClean="0"/>
              <a:t>товой</a:t>
            </a:r>
            <a:r>
              <a:rPr lang="ru-RU" dirty="0" smtClean="0"/>
              <a:t> информации. Подключение к оптоволокну может быть интрузивным либо </a:t>
            </a:r>
            <a:r>
              <a:rPr lang="ru-RU" dirty="0" err="1" smtClean="0"/>
              <a:t>неинтрузивным</a:t>
            </a:r>
            <a:r>
              <a:rPr lang="ru-RU" dirty="0" smtClean="0"/>
              <a:t>. Первый метод требует </a:t>
            </a:r>
            <a:r>
              <a:rPr lang="ru-RU" dirty="0" err="1" smtClean="0"/>
              <a:t>перерезания</a:t>
            </a:r>
            <a:r>
              <a:rPr lang="ru-RU" dirty="0" smtClean="0"/>
              <a:t> волокна и подсоединения его к промежуточному устройству для съёма информации, в то время как при </a:t>
            </a:r>
            <a:r>
              <a:rPr lang="ru-RU" dirty="0" err="1" smtClean="0"/>
              <a:t>исполь-зовании</a:t>
            </a:r>
            <a:r>
              <a:rPr lang="ru-RU" dirty="0" smtClean="0"/>
              <a:t> второго метода, подключение выполняется без нарушения потока данных и перерыва сервиса. Данная лекция посвящена </a:t>
            </a:r>
            <a:r>
              <a:rPr lang="ru-RU" dirty="0" err="1" smtClean="0"/>
              <a:t>неинтрузивным</a:t>
            </a:r>
            <a:r>
              <a:rPr lang="ru-RU" dirty="0" smtClean="0"/>
              <a:t> </a:t>
            </a:r>
            <a:r>
              <a:rPr lang="ru-RU" dirty="0" err="1" smtClean="0"/>
              <a:t>техноло</a:t>
            </a:r>
            <a:r>
              <a:rPr lang="ru-RU" dirty="0" smtClean="0"/>
              <a:t>- </a:t>
            </a:r>
            <a:r>
              <a:rPr lang="ru-RU" dirty="0" err="1" smtClean="0"/>
              <a:t>гиям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3200" b="1" smtClean="0"/>
              <a:t>Примеры подключения к оптоволокну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ru-RU" sz="2700" smtClean="0"/>
              <a:t>В настоящее время сообщается лишь о нескольких зафик- сированных случаях подключения к оптоволокну. Это связано с большими сложностями в обнаружении места подключения, в то время, как собственно подключение выполняется достаточно просто. Вот список основных ин-цидентов:</a:t>
            </a:r>
          </a:p>
          <a:p>
            <a:pPr algn="just">
              <a:lnSpc>
                <a:spcPct val="90000"/>
              </a:lnSpc>
            </a:pPr>
            <a:r>
              <a:rPr lang="ru-RU" sz="2700" smtClean="0"/>
              <a:t>2000, В аэропорту Франкфурта, Германия обнаружено подключение к тр</a:t>
            </a:r>
            <a:r>
              <a:rPr lang="ru-RU" sz="2700" smtClean="0">
                <a:latin typeface="Arial" charset="0"/>
              </a:rPr>
              <a:t>ё</a:t>
            </a:r>
            <a:r>
              <a:rPr lang="ru-RU" sz="2700" smtClean="0"/>
              <a:t>м главным линиям компании Deutsche Telekom.</a:t>
            </a:r>
          </a:p>
          <a:p>
            <a:pPr algn="just">
              <a:lnSpc>
                <a:spcPct val="90000"/>
              </a:lnSpc>
            </a:pPr>
            <a:r>
              <a:rPr lang="ru-RU" sz="2700" smtClean="0"/>
              <a:t>2003, на оптической сети компании Verizone обнаружено подслушивающее устройство.</a:t>
            </a:r>
          </a:p>
          <a:p>
            <a:pPr algn="just">
              <a:lnSpc>
                <a:spcPct val="90000"/>
              </a:lnSpc>
            </a:pPr>
            <a:r>
              <a:rPr lang="ru-RU" sz="2700" smtClean="0"/>
              <a:t>2005, подводная лодка ВМФ США USS Jimmy Carter модернизирована специальным образом для установки несанкционированных подсоединений к подводным кабелям.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2800" b="1" u="sng" smtClean="0"/>
              <a:t>2-й вопрос</a:t>
            </a:r>
            <a:r>
              <a:rPr lang="ru-RU" sz="2800" b="1" smtClean="0"/>
              <a:t>: Методы подсоединения к оптоволокну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1. Сгибание оптоволокна.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2. </a:t>
            </a:r>
            <a:r>
              <a:rPr lang="ru-RU" dirty="0" err="1" smtClean="0"/>
              <a:t>Микросгиб</a:t>
            </a:r>
            <a:r>
              <a:rPr lang="ru-RU" dirty="0" smtClean="0"/>
              <a:t> (рисунок).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3. </a:t>
            </a:r>
            <a:r>
              <a:rPr lang="ru-RU" dirty="0" err="1" smtClean="0"/>
              <a:t>Макросгиб</a:t>
            </a:r>
            <a:r>
              <a:rPr lang="ru-RU" dirty="0" smtClean="0"/>
              <a:t> (рисунок).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4. Оптическое расщепление.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5. Использование неоднородных волн.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6. </a:t>
            </a:r>
            <a:r>
              <a:rPr lang="en-US" dirty="0" smtClean="0"/>
              <a:t>V</a:t>
            </a:r>
            <a:r>
              <a:rPr lang="ru-RU" dirty="0" smtClean="0"/>
              <a:t>-образный вырез.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7. Рассеяние.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8. Методология оценки потерь в оптоволокне на изгиб.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9. Численная оценка потерь на изгибе.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 sz="3200" b="1" smtClean="0"/>
              <a:t>Сгибание оптоволокна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5661025"/>
          </a:xfrm>
        </p:spPr>
        <p:txBody>
          <a:bodyPr rtlCol="0">
            <a:normAutofit fontScale="77500" lnSpcReduction="20000"/>
          </a:bodyPr>
          <a:lstStyle/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 данном методе подключения, кабель разбирается до волокна. Данный способ основан на принципе </a:t>
            </a:r>
            <a:r>
              <a:rPr lang="ru-RU" dirty="0" err="1" smtClean="0"/>
              <a:t>распростране</a:t>
            </a:r>
            <a:r>
              <a:rPr lang="ru-RU" dirty="0" smtClean="0"/>
              <a:t>- </a:t>
            </a:r>
            <a:r>
              <a:rPr lang="ru-RU" dirty="0" err="1" smtClean="0"/>
              <a:t>ния</a:t>
            </a:r>
            <a:r>
              <a:rPr lang="ru-RU" dirty="0" smtClean="0"/>
              <a:t> света через волокно посредством полного внутреннего от- </a:t>
            </a:r>
            <a:r>
              <a:rPr lang="ru-RU" dirty="0" err="1" smtClean="0"/>
              <a:t>ражения</a:t>
            </a:r>
            <a:r>
              <a:rPr lang="ru-RU" dirty="0" smtClean="0"/>
              <a:t>. Для достижения данного способа угол падения света на переход между собственно ядром волокна и его оболочкой должен быть больше, чем критический угол полного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внутрен</a:t>
            </a:r>
            <a:r>
              <a:rPr lang="ru-RU" dirty="0" smtClean="0">
                <a:hlinkClick r:id="rId2"/>
              </a:rPr>
              <a:t>- него отражения</a:t>
            </a:r>
            <a:r>
              <a:rPr lang="ru-RU" dirty="0" smtClean="0"/>
              <a:t>. 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 противном случае, часть света будет излучаться через </a:t>
            </a:r>
            <a:r>
              <a:rPr lang="ru-RU" dirty="0" err="1" smtClean="0"/>
              <a:t>обо-лочку</a:t>
            </a:r>
            <a:r>
              <a:rPr lang="ru-RU" dirty="0" smtClean="0"/>
              <a:t> ядра. Значение критического угла является функцией показателей отражения ядра и его оболочки и представлено следующим выражением: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θ</a:t>
            </a:r>
            <a:r>
              <a:rPr lang="ru-RU" baseline="-25000" dirty="0" err="1" smtClean="0"/>
              <a:t>c</a:t>
            </a:r>
            <a:r>
              <a:rPr lang="ru-RU" dirty="0" err="1" smtClean="0"/>
              <a:t>=cos</a:t>
            </a:r>
            <a:r>
              <a:rPr lang="ru-RU" baseline="30000" dirty="0" err="1" smtClean="0"/>
              <a:t>-1</a:t>
            </a:r>
            <a:r>
              <a:rPr lang="ru-RU" dirty="0" err="1" smtClean="0"/>
              <a:t>(μ</a:t>
            </a:r>
            <a:r>
              <a:rPr lang="ru-RU" baseline="-25000" dirty="0" err="1" smtClean="0"/>
              <a:t>cladding</a:t>
            </a:r>
            <a:r>
              <a:rPr lang="ru-RU" dirty="0" err="1" smtClean="0"/>
              <a:t> </a:t>
            </a:r>
            <a:r>
              <a:rPr lang="ru-RU" dirty="0" smtClean="0"/>
              <a:t>/ </a:t>
            </a:r>
            <a:r>
              <a:rPr lang="ru-RU" dirty="0" err="1" smtClean="0"/>
              <a:t>μ</a:t>
            </a:r>
            <a:r>
              <a:rPr lang="ru-RU" baseline="-25000" dirty="0" err="1" smtClean="0"/>
              <a:t>core</a:t>
            </a:r>
            <a:r>
              <a:rPr lang="ru-RU" dirty="0" err="1" smtClean="0"/>
              <a:t> </a:t>
            </a:r>
            <a:r>
              <a:rPr lang="ru-RU" dirty="0" smtClean="0"/>
              <a:t>), причем </a:t>
            </a:r>
            <a:r>
              <a:rPr lang="ru-RU" dirty="0" err="1" smtClean="0"/>
              <a:t>μ</a:t>
            </a:r>
            <a:r>
              <a:rPr lang="ru-RU" baseline="-25000" dirty="0" err="1" smtClean="0"/>
              <a:t>cladding</a:t>
            </a:r>
            <a:r>
              <a:rPr lang="ru-RU" dirty="0" err="1" smtClean="0"/>
              <a:t> </a:t>
            </a:r>
            <a:r>
              <a:rPr lang="ru-RU" dirty="0" smtClean="0"/>
              <a:t>&lt; </a:t>
            </a:r>
            <a:r>
              <a:rPr lang="ru-RU" dirty="0" err="1" smtClean="0"/>
              <a:t>μ</a:t>
            </a:r>
            <a:r>
              <a:rPr lang="ru-RU" baseline="-25000" dirty="0" err="1" smtClean="0"/>
              <a:t>core</a:t>
            </a:r>
            <a:r>
              <a:rPr lang="ru-RU" dirty="0" smtClean="0"/>
              <a:t>;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Здесь </a:t>
            </a:r>
            <a:r>
              <a:rPr lang="ru-RU" dirty="0" err="1" smtClean="0"/>
              <a:t>θ</a:t>
            </a:r>
            <a:r>
              <a:rPr lang="ru-RU" baseline="-25000" dirty="0" err="1" smtClean="0"/>
              <a:t>c</a:t>
            </a:r>
            <a:r>
              <a:rPr lang="ru-RU" dirty="0" err="1" smtClean="0"/>
              <a:t> </a:t>
            </a:r>
            <a:r>
              <a:rPr lang="ru-RU" dirty="0" smtClean="0"/>
              <a:t>– критический угол, </a:t>
            </a:r>
            <a:r>
              <a:rPr lang="ru-RU" dirty="0" err="1" smtClean="0"/>
              <a:t>μ</a:t>
            </a:r>
            <a:r>
              <a:rPr lang="ru-RU" baseline="-25000" dirty="0" err="1" smtClean="0"/>
              <a:t>cladding</a:t>
            </a:r>
            <a:r>
              <a:rPr lang="ru-RU" dirty="0" err="1" smtClean="0"/>
              <a:t> </a:t>
            </a:r>
            <a:r>
              <a:rPr lang="ru-RU" dirty="0" smtClean="0"/>
              <a:t>— показатель </a:t>
            </a:r>
            <a:r>
              <a:rPr lang="ru-RU" dirty="0" err="1" smtClean="0"/>
              <a:t>преломле-ния</a:t>
            </a:r>
            <a:r>
              <a:rPr lang="ru-RU" dirty="0" smtClean="0"/>
              <a:t> оболочки, </a:t>
            </a:r>
            <a:r>
              <a:rPr lang="ru-RU" dirty="0" err="1" smtClean="0"/>
              <a:t>μ</a:t>
            </a:r>
            <a:r>
              <a:rPr lang="ru-RU" baseline="-25000" dirty="0" err="1" smtClean="0"/>
              <a:t>core</a:t>
            </a:r>
            <a:r>
              <a:rPr lang="ru-RU" dirty="0" err="1" smtClean="0"/>
              <a:t> </a:t>
            </a:r>
            <a:r>
              <a:rPr lang="ru-RU" dirty="0" smtClean="0"/>
              <a:t>— показатель преломления ядра.</a:t>
            </a:r>
          </a:p>
          <a:p>
            <a:pPr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При сгибании волокна, оно искривляется таким образом, что- бы угол отражения стал меньше, чем критический, и свет на- чал проникать через оболочку.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3200" b="1" smtClean="0"/>
              <a:t>Микросгиб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400" smtClean="0"/>
              <a:t>	</a:t>
            </a:r>
            <a:r>
              <a:rPr lang="ru-RU" sz="2200" smtClean="0"/>
              <a:t>Приложение внешнего усилия приводит к острому, но при этом микроскопическому искривлению поверхности, приводящему к осевым смещениям на несколько микрон и пространственному смещению длины волны на несколько миллиметров. Через дефект проникает свет, и он может использоваться для съёма информации.</a:t>
            </a:r>
          </a:p>
          <a:p>
            <a:pPr>
              <a:buFont typeface="Arial" charset="0"/>
              <a:buNone/>
            </a:pPr>
            <a:endParaRPr lang="ru-RU" sz="2200" smtClean="0"/>
          </a:p>
        </p:txBody>
      </p:sp>
      <p:pic>
        <p:nvPicPr>
          <p:cNvPr id="21507" name="Рисунок 3" descr="http://habrastorage.org/storage2/980/26c/800/98026c80039f5ae36d16e23ae3d5fd97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852738"/>
            <a:ext cx="669607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1739</Words>
  <Application>Microsoft Office PowerPoint</Application>
  <PresentationFormat>Экран (4:3)</PresentationFormat>
  <Paragraphs>144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6" baseType="lpstr">
      <vt:lpstr>Arial</vt:lpstr>
      <vt:lpstr>Calibri</vt:lpstr>
      <vt:lpstr>Тема Office</vt:lpstr>
      <vt:lpstr> Тема: Проблемы защиты информации в волоконно-оптических системах передачи </vt:lpstr>
      <vt:lpstr>Литература</vt:lpstr>
      <vt:lpstr>1-й вопрос: Общее состояние проблемы</vt:lpstr>
      <vt:lpstr>Общее состояние проблемы</vt:lpstr>
      <vt:lpstr>Сущность процесса подключения к опто- волокну</vt:lpstr>
      <vt:lpstr>Примеры подключения к оптоволокну</vt:lpstr>
      <vt:lpstr>2-й вопрос: Методы подсоединения к оптоволокну</vt:lpstr>
      <vt:lpstr>Сгибание оптоволокна</vt:lpstr>
      <vt:lpstr>Микросгиб</vt:lpstr>
      <vt:lpstr>Макросгиб</vt:lpstr>
      <vt:lpstr>Оптическое расщепление</vt:lpstr>
      <vt:lpstr>Использование неоднородных волн</vt:lpstr>
      <vt:lpstr>V-образный вырез</vt:lpstr>
      <vt:lpstr>  Рассеяние</vt:lpstr>
      <vt:lpstr>Оценка потерь в оптоволокне на изгиб</vt:lpstr>
      <vt:lpstr>Численная оценка потерь на изгибе, как функции от радиуса изгиба</vt:lpstr>
      <vt:lpstr>3-й вопрос: Варианты действий при несанкционированном подсоединении к оптоволокну</vt:lpstr>
      <vt:lpstr>Схема для подсоединения к волокну методом изгиба</vt:lpstr>
      <vt:lpstr>Основные понятия</vt:lpstr>
      <vt:lpstr>Wireshark</vt:lpstr>
      <vt:lpstr>Некоторые возможности программы</vt:lpstr>
      <vt:lpstr>Последовательность действий при подсоединении</vt:lpstr>
      <vt:lpstr>Работа схемы подсоединения</vt:lpstr>
      <vt:lpstr>Схема подсоединения с удалённой обработкой</vt:lpstr>
      <vt:lpstr>Актуальность подсоединения с удалённой обработкой</vt:lpstr>
      <vt:lpstr>4-й вопрос: Защита от подключений</vt:lpstr>
      <vt:lpstr>Методы защиты от подключений</vt:lpstr>
      <vt:lpstr>Сущность методов защиты</vt:lpstr>
      <vt:lpstr>Сущность методов защиты</vt:lpstr>
      <vt:lpstr>Сильногнущееся волокно</vt:lpstr>
      <vt:lpstr>Шифрование</vt:lpstr>
      <vt:lpstr>Поиск подключений с помощью  оптического рефлектометра</vt:lpstr>
      <vt:lpstr>Выводы по лекции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Тема: Проблемы защиты информации в ВОСП </dc:title>
  <dc:creator>Asus</dc:creator>
  <cp:lastModifiedBy>Пользователь Windows</cp:lastModifiedBy>
  <cp:revision>62</cp:revision>
  <dcterms:created xsi:type="dcterms:W3CDTF">2013-11-26T21:46:14Z</dcterms:created>
  <dcterms:modified xsi:type="dcterms:W3CDTF">2025-03-20T18:03:51Z</dcterms:modified>
</cp:coreProperties>
</file>